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handoutMasterIdLst>
    <p:handoutMasterId r:id="rId15"/>
  </p:handoutMasterIdLst>
  <p:sldIdLst>
    <p:sldId id="281" r:id="rId5"/>
    <p:sldId id="284" r:id="rId6"/>
    <p:sldId id="280" r:id="rId7"/>
    <p:sldId id="278" r:id="rId8"/>
    <p:sldId id="285" r:id="rId9"/>
    <p:sldId id="273" r:id="rId10"/>
    <p:sldId id="279" r:id="rId11"/>
    <p:sldId id="261" r:id="rId12"/>
    <p:sldId id="28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879" autoAdjust="0"/>
  </p:normalViewPr>
  <p:slideViewPr>
    <p:cSldViewPr snapToGrid="0">
      <p:cViewPr varScale="1">
        <p:scale>
          <a:sx n="105" d="100"/>
          <a:sy n="105" d="100"/>
        </p:scale>
        <p:origin x="576" y="-144"/>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9/21/24</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9/21/24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dirty="0"/>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dirty="0"/>
          </a:p>
        </p:txBody>
      </p:sp>
    </p:spTree>
    <p:extLst>
      <p:ext uri="{BB962C8B-B14F-4D97-AF65-F5344CB8AC3E}">
        <p14:creationId xmlns:p14="http://schemas.microsoft.com/office/powerpoint/2010/main" val="2217294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dirty="0"/>
          </a:p>
        </p:txBody>
      </p:sp>
    </p:spTree>
    <p:extLst>
      <p:ext uri="{BB962C8B-B14F-4D97-AF65-F5344CB8AC3E}">
        <p14:creationId xmlns:p14="http://schemas.microsoft.com/office/powerpoint/2010/main" val="22950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dirty="0"/>
          </a:p>
        </p:txBody>
      </p:sp>
    </p:spTree>
    <p:extLst>
      <p:ext uri="{BB962C8B-B14F-4D97-AF65-F5344CB8AC3E}">
        <p14:creationId xmlns:p14="http://schemas.microsoft.com/office/powerpoint/2010/main" val="854501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dirty="0"/>
          </a:p>
        </p:txBody>
      </p:sp>
    </p:spTree>
    <p:extLst>
      <p:ext uri="{BB962C8B-B14F-4D97-AF65-F5344CB8AC3E}">
        <p14:creationId xmlns:p14="http://schemas.microsoft.com/office/powerpoint/2010/main" val="3155431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dirty="0"/>
          </a:p>
        </p:txBody>
      </p:sp>
    </p:spTree>
    <p:extLst>
      <p:ext uri="{BB962C8B-B14F-4D97-AF65-F5344CB8AC3E}">
        <p14:creationId xmlns:p14="http://schemas.microsoft.com/office/powerpoint/2010/main" val="27937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dirty="0"/>
          </a:p>
        </p:txBody>
      </p:sp>
    </p:spTree>
    <p:extLst>
      <p:ext uri="{BB962C8B-B14F-4D97-AF65-F5344CB8AC3E}">
        <p14:creationId xmlns:p14="http://schemas.microsoft.com/office/powerpoint/2010/main" val="838339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dirty="0"/>
              <a:t>Click icon to add picture</a:t>
            </a:r>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9/21/24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dirty="0"/>
              <a:t>Click icon to add table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9/21/24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dirty="0"/>
              <a:t>Click icon to add picture</a:t>
            </a:r>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dirty="0"/>
              <a:t>Click icon to add picture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dirty="0"/>
              <a:t>Click icon to add picture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9/21/24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9/21/24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dirty="0"/>
              <a:t>Click icon to add picture</a:t>
            </a:r>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dirty="0"/>
              <a:t>Click icon to add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9/21/24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9/21/24</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hyperlink" Target="mailto:medium.com/@squadcast/mastering-on-call-rotations-a-comprehensive-guide-and-best-practices-5537659b712f.%20Accessed%2026%20Aug.%202024" TargetMode="External"/><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hyperlink" Target="https://fellow.app/blog/engineering/on-call-engineering-best-practices-pros-cons/" TargetMode="External"/><Relationship Id="rId5" Type="http://schemas.openxmlformats.org/officeDocument/2006/relationships/hyperlink" Target="https://amazic.com/how-the-role-of-on-call-devops-is-changing/" TargetMode="External"/><Relationship Id="rId4" Type="http://schemas.openxmlformats.org/officeDocument/2006/relationships/hyperlink" Target="https://itrevolution.com/articles/the-three-ways-principles-underpinning-devop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633730"/>
          </a:xfrm>
        </p:spPr>
        <p:txBody>
          <a:bodyPr/>
          <a:lstStyle/>
          <a:p>
            <a:r>
              <a:rPr lang="en-US" dirty="0"/>
              <a:t>Module 7.2</a:t>
            </a:r>
            <a:br>
              <a:rPr lang="en-US" dirty="0"/>
            </a:br>
            <a:r>
              <a:rPr lang="en-US" dirty="0"/>
              <a:t>Pager Rotation Best Practices</a:t>
            </a:r>
          </a:p>
        </p:txBody>
      </p:sp>
      <p:sp>
        <p:nvSpPr>
          <p:cNvPr id="2" name="TextBox 1">
            <a:extLst>
              <a:ext uri="{FF2B5EF4-FFF2-40B4-BE49-F238E27FC236}">
                <a16:creationId xmlns:a16="http://schemas.microsoft.com/office/drawing/2014/main" id="{FC18E1DA-CD25-FCF3-C8C0-2D591EA1550F}"/>
              </a:ext>
            </a:extLst>
          </p:cNvPr>
          <p:cNvSpPr txBox="1"/>
          <p:nvPr/>
        </p:nvSpPr>
        <p:spPr>
          <a:xfrm>
            <a:off x="9177867" y="6273800"/>
            <a:ext cx="2633133" cy="400110"/>
          </a:xfrm>
          <a:prstGeom prst="rect">
            <a:avLst/>
          </a:prstGeom>
          <a:noFill/>
        </p:spPr>
        <p:txBody>
          <a:bodyPr wrap="square" rtlCol="0">
            <a:spAutoFit/>
          </a:bodyPr>
          <a:lstStyle/>
          <a:p>
            <a:r>
              <a:rPr lang="en-US" sz="2000" dirty="0">
                <a:solidFill>
                  <a:schemeClr val="bg1"/>
                </a:solidFill>
              </a:rPr>
              <a:t>Presented by Jon Green</a:t>
            </a:r>
          </a:p>
        </p:txBody>
      </p:sp>
    </p:spTree>
    <p:extLst>
      <p:ext uri="{BB962C8B-B14F-4D97-AF65-F5344CB8AC3E}">
        <p14:creationId xmlns:p14="http://schemas.microsoft.com/office/powerpoint/2010/main" val="639264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993392"/>
          </a:xfrm>
          <a:noFill/>
        </p:spPr>
        <p:txBody>
          <a:bodyPr anchor="b">
            <a:noAutofit/>
          </a:bodyPr>
          <a:lstStyle/>
          <a:p>
            <a:r>
              <a:rPr lang="en-US" b="1" dirty="0"/>
              <a:t>Topics</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2752344"/>
            <a:ext cx="4837174" cy="3136392"/>
          </a:xfrm>
          <a:noFill/>
        </p:spPr>
        <p:txBody>
          <a:bodyPr anchor="t">
            <a:normAutofit/>
          </a:bodyPr>
          <a:lstStyle/>
          <a:p>
            <a:r>
              <a:rPr lang="en-US" dirty="0"/>
              <a:t>Assemble the team</a:t>
            </a:r>
          </a:p>
          <a:p>
            <a:r>
              <a:rPr lang="en-US" dirty="0"/>
              <a:t>Establish the rotation</a:t>
            </a:r>
          </a:p>
          <a:p>
            <a:r>
              <a:rPr lang="en-US" dirty="0"/>
              <a:t>Defining Responsibilities</a:t>
            </a:r>
          </a:p>
          <a:p>
            <a:r>
              <a:rPr lang="en-US" dirty="0"/>
              <a:t>Event Handling Duties</a:t>
            </a:r>
          </a:p>
          <a:p>
            <a:r>
              <a:rPr lang="en-US" dirty="0"/>
              <a:t>Closing Tasks</a:t>
            </a: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2219460" y="0"/>
            <a:ext cx="7091966" cy="1912513"/>
          </a:xfrm>
        </p:spPr>
        <p:txBody>
          <a:bodyPr/>
          <a:lstStyle/>
          <a:p>
            <a:r>
              <a:rPr lang="en-US" sz="4000" b="1" u="sng" dirty="0"/>
              <a:t>Assemble the team</a:t>
            </a:r>
          </a:p>
        </p:txBody>
      </p:sp>
      <p:sp>
        <p:nvSpPr>
          <p:cNvPr id="2" name="TextBox 1">
            <a:extLst>
              <a:ext uri="{FF2B5EF4-FFF2-40B4-BE49-F238E27FC236}">
                <a16:creationId xmlns:a16="http://schemas.microsoft.com/office/drawing/2014/main" id="{D559B8D7-184C-7402-0351-788C7AE01BE2}"/>
              </a:ext>
            </a:extLst>
          </p:cNvPr>
          <p:cNvSpPr txBox="1"/>
          <p:nvPr/>
        </p:nvSpPr>
        <p:spPr>
          <a:xfrm>
            <a:off x="1064653" y="1912513"/>
            <a:ext cx="10062693" cy="2308324"/>
          </a:xfrm>
          <a:prstGeom prst="rect">
            <a:avLst/>
          </a:prstGeom>
          <a:noFill/>
        </p:spPr>
        <p:txBody>
          <a:bodyPr wrap="square" rtlCol="0">
            <a:spAutoFit/>
          </a:bodyPr>
          <a:lstStyle/>
          <a:p>
            <a:pPr algn="just"/>
            <a:r>
              <a:rPr lang="en-US" sz="2400" dirty="0">
                <a:solidFill>
                  <a:schemeClr val="bg1"/>
                </a:solidFill>
              </a:rPr>
              <a:t>The rotation team works best when it consists of members who are already familiar with the tasks at hand and remediation techniques. Determining which members will be part of the rotation will be based on several criteria including experience and ability to deploy resolutions. The organization should select engineers and members who have completed sufficient training to resolve issues in a timely manner. Assign primary and secondary responders.</a:t>
            </a:r>
          </a:p>
        </p:txBody>
      </p:sp>
    </p:spTree>
    <p:extLst>
      <p:ext uri="{BB962C8B-B14F-4D97-AF65-F5344CB8AC3E}">
        <p14:creationId xmlns:p14="http://schemas.microsoft.com/office/powerpoint/2010/main" val="467869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068759" y="141667"/>
            <a:ext cx="5066250" cy="1202815"/>
          </a:xfrm>
          <a:noFill/>
        </p:spPr>
        <p:txBody>
          <a:bodyPr>
            <a:noAutofit/>
          </a:bodyPr>
          <a:lstStyle/>
          <a:p>
            <a:r>
              <a:rPr lang="en-US" b="1" u="sng" dirty="0"/>
              <a:t>Establishing the Rotation</a:t>
            </a:r>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sp>
        <p:nvSpPr>
          <p:cNvPr id="6" name="TextBox 5">
            <a:extLst>
              <a:ext uri="{FF2B5EF4-FFF2-40B4-BE49-F238E27FC236}">
                <a16:creationId xmlns:a16="http://schemas.microsoft.com/office/drawing/2014/main" id="{B02C8DE6-F0D6-C00B-DF67-ECDF3D32BCFC}"/>
              </a:ext>
            </a:extLst>
          </p:cNvPr>
          <p:cNvSpPr txBox="1"/>
          <p:nvPr/>
        </p:nvSpPr>
        <p:spPr>
          <a:xfrm>
            <a:off x="283336" y="2311860"/>
            <a:ext cx="6284890" cy="3416320"/>
          </a:xfrm>
          <a:prstGeom prst="rect">
            <a:avLst/>
          </a:prstGeom>
          <a:noFill/>
        </p:spPr>
        <p:txBody>
          <a:bodyPr wrap="square" rtlCol="0">
            <a:spAutoFit/>
          </a:bodyPr>
          <a:lstStyle/>
          <a:p>
            <a:pPr algn="just"/>
            <a:r>
              <a:rPr lang="en-US" sz="2400" dirty="0"/>
              <a:t>A good practice is to define the rotation. Be sure to establish clear hours and timeframes that the rotation will take place. Create a clearly defined schedule in which each member will be responsible for completing the rotation. Utilize schedule management software to maintain the active schedule. This will make things easy to quickly view the schedule status as well as seeing which member will be on rotation.</a:t>
            </a:r>
          </a:p>
        </p:txBody>
      </p:sp>
    </p:spTree>
    <p:extLst>
      <p:ext uri="{BB962C8B-B14F-4D97-AF65-F5344CB8AC3E}">
        <p14:creationId xmlns:p14="http://schemas.microsoft.com/office/powerpoint/2010/main" val="3930438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B026446-6A8E-8601-1DBE-E500035ED261}"/>
              </a:ext>
            </a:extLst>
          </p:cNvPr>
          <p:cNvPicPr>
            <a:picLocks noChangeAspect="1"/>
          </p:cNvPicPr>
          <p:nvPr/>
        </p:nvPicPr>
        <p:blipFill>
          <a:blip r:embed="rId2"/>
          <a:stretch>
            <a:fillRect/>
          </a:stretch>
        </p:blipFill>
        <p:spPr>
          <a:xfrm>
            <a:off x="1669774" y="1285567"/>
            <a:ext cx="8653669" cy="4926102"/>
          </a:xfrm>
          <a:prstGeom prst="rect">
            <a:avLst/>
          </a:prstGeom>
        </p:spPr>
      </p:pic>
      <p:sp>
        <p:nvSpPr>
          <p:cNvPr id="8" name="TextBox 7">
            <a:extLst>
              <a:ext uri="{FF2B5EF4-FFF2-40B4-BE49-F238E27FC236}">
                <a16:creationId xmlns:a16="http://schemas.microsoft.com/office/drawing/2014/main" id="{21E9EE36-B2C7-486F-FEE1-012756C079DB}"/>
              </a:ext>
            </a:extLst>
          </p:cNvPr>
          <p:cNvSpPr txBox="1"/>
          <p:nvPr/>
        </p:nvSpPr>
        <p:spPr>
          <a:xfrm>
            <a:off x="2543234" y="384313"/>
            <a:ext cx="7475409" cy="584775"/>
          </a:xfrm>
          <a:prstGeom prst="rect">
            <a:avLst/>
          </a:prstGeom>
          <a:noFill/>
        </p:spPr>
        <p:txBody>
          <a:bodyPr wrap="square" rtlCol="0">
            <a:spAutoFit/>
          </a:bodyPr>
          <a:lstStyle/>
          <a:p>
            <a:r>
              <a:rPr lang="en-US" sz="3200" b="1" dirty="0"/>
              <a:t>	Example of Rotation Schedule</a:t>
            </a:r>
          </a:p>
        </p:txBody>
      </p:sp>
      <p:sp>
        <p:nvSpPr>
          <p:cNvPr id="9" name="TextBox 8">
            <a:extLst>
              <a:ext uri="{FF2B5EF4-FFF2-40B4-BE49-F238E27FC236}">
                <a16:creationId xmlns:a16="http://schemas.microsoft.com/office/drawing/2014/main" id="{C7E7E2C9-22CA-C02A-6190-706AD2972C8C}"/>
              </a:ext>
            </a:extLst>
          </p:cNvPr>
          <p:cNvSpPr txBox="1"/>
          <p:nvPr/>
        </p:nvSpPr>
        <p:spPr>
          <a:xfrm>
            <a:off x="2496011" y="6211669"/>
            <a:ext cx="8150087" cy="584775"/>
          </a:xfrm>
          <a:prstGeom prst="rect">
            <a:avLst/>
          </a:prstGeom>
          <a:noFill/>
        </p:spPr>
        <p:txBody>
          <a:bodyPr wrap="square" rtlCol="0">
            <a:spAutoFit/>
          </a:bodyPr>
          <a:lstStyle/>
          <a:p>
            <a:r>
              <a:rPr lang="en-US" sz="1600" b="0" i="0" dirty="0">
                <a:solidFill>
                  <a:srgbClr val="2C3E50"/>
                </a:solidFill>
                <a:effectLst/>
                <a:latin typeface="Calibri" panose="020F0502020204030204" pitchFamily="34" charset="0"/>
              </a:rPr>
              <a:t>“On-Call Schedule Management with Auto-Rotation.” </a:t>
            </a:r>
            <a:r>
              <a:rPr lang="en-US" sz="1600" b="0" i="1" dirty="0">
                <a:solidFill>
                  <a:srgbClr val="2C3E50"/>
                </a:solidFill>
                <a:effectLst/>
                <a:latin typeface="Calibri" panose="020F0502020204030204" pitchFamily="34" charset="0"/>
              </a:rPr>
              <a:t>Derdack</a:t>
            </a:r>
            <a:r>
              <a:rPr lang="en-US" sz="1600" b="0" i="0" dirty="0">
                <a:solidFill>
                  <a:srgbClr val="2C3E50"/>
                </a:solidFill>
                <a:effectLst/>
                <a:latin typeface="Calibri" panose="020F0502020204030204" pitchFamily="34" charset="0"/>
              </a:rPr>
              <a:t>, 5 Jan. 2017, www.derdack.com/on-call-schedule-auto-rotation/. Accessed 21 Sept. 2024.</a:t>
            </a:r>
            <a:endParaRPr lang="en-US" sz="1600" dirty="0"/>
          </a:p>
        </p:txBody>
      </p:sp>
    </p:spTree>
    <p:extLst>
      <p:ext uri="{BB962C8B-B14F-4D97-AF65-F5344CB8AC3E}">
        <p14:creationId xmlns:p14="http://schemas.microsoft.com/office/powerpoint/2010/main" val="2519712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202842"/>
            <a:ext cx="9144000" cy="1033530"/>
          </a:xfrm>
          <a:noFill/>
        </p:spPr>
        <p:txBody>
          <a:bodyPr/>
          <a:lstStyle/>
          <a:p>
            <a:r>
              <a:rPr lang="en-US" b="1" u="sng" dirty="0"/>
              <a:t>Defining Responsibilities</a:t>
            </a:r>
          </a:p>
        </p:txBody>
      </p:sp>
      <p:sp>
        <p:nvSpPr>
          <p:cNvPr id="3" name="TextBox 2">
            <a:extLst>
              <a:ext uri="{FF2B5EF4-FFF2-40B4-BE49-F238E27FC236}">
                <a16:creationId xmlns:a16="http://schemas.microsoft.com/office/drawing/2014/main" id="{AE72AFFC-6729-2E87-A1FC-B59D1337AF88}"/>
              </a:ext>
            </a:extLst>
          </p:cNvPr>
          <p:cNvSpPr txBox="1"/>
          <p:nvPr/>
        </p:nvSpPr>
        <p:spPr>
          <a:xfrm>
            <a:off x="927279" y="1970468"/>
            <a:ext cx="10457645" cy="2677656"/>
          </a:xfrm>
          <a:prstGeom prst="rect">
            <a:avLst/>
          </a:prstGeom>
          <a:noFill/>
        </p:spPr>
        <p:txBody>
          <a:bodyPr wrap="square" rtlCol="0">
            <a:spAutoFit/>
          </a:bodyPr>
          <a:lstStyle/>
          <a:p>
            <a:r>
              <a:rPr lang="en-US" sz="2400" dirty="0"/>
              <a:t>It is important to clearly explain what is required for this role. Be sure to separate the on-call duties from the standard engineering duties. The method of contact will be established (chat, text, call, or email). We will define the responsibilities while on the rotation and explain how it impacts your current role while not on the rotation. Clear guidelines for expectations will be defined during the call rotation hours. A role hierarchy system will also be put in place so that certain users will be granted additional permissions and access. </a:t>
            </a:r>
          </a:p>
        </p:txBody>
      </p:sp>
      <p:sp>
        <p:nvSpPr>
          <p:cNvPr id="4" name="Rectangle 3">
            <a:extLst>
              <a:ext uri="{FF2B5EF4-FFF2-40B4-BE49-F238E27FC236}">
                <a16:creationId xmlns:a16="http://schemas.microsoft.com/office/drawing/2014/main" id="{174F267F-4A05-2500-1E3F-65548AF4A009}"/>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679936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sz="4000" b="1" u="sng" dirty="0"/>
              <a:t>Event handling Duties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200" y="1018618"/>
            <a:ext cx="5212079" cy="4137189"/>
          </a:xfrm>
          <a:noFill/>
        </p:spPr>
        <p:txBody>
          <a:bodyPr>
            <a:normAutofit/>
          </a:bodyPr>
          <a:lstStyle/>
          <a:p>
            <a:pPr lvl="1"/>
            <a:endParaRPr lang="en-US" dirty="0"/>
          </a:p>
          <a:p>
            <a:pPr lvl="1"/>
            <a:endParaRPr lang="en-US" sz="2000" dirty="0"/>
          </a:p>
          <a:p>
            <a:pPr lvl="1"/>
            <a:r>
              <a:rPr lang="en-US" sz="2000" dirty="0"/>
              <a:t>Review logs regarding prior and potential events</a:t>
            </a:r>
          </a:p>
          <a:p>
            <a:pPr lvl="1"/>
            <a:r>
              <a:rPr lang="en-US" sz="2000" dirty="0"/>
              <a:t>Prioritize events based on severity</a:t>
            </a:r>
          </a:p>
          <a:p>
            <a:pPr lvl="1"/>
            <a:r>
              <a:rPr lang="en-US" sz="2000" dirty="0"/>
              <a:t>Classify events based on impact</a:t>
            </a:r>
          </a:p>
          <a:p>
            <a:pPr lvl="1"/>
            <a:r>
              <a:rPr lang="en-US" sz="2000" dirty="0"/>
              <a:t>Actively monitor the situation</a:t>
            </a:r>
          </a:p>
          <a:p>
            <a:pPr lvl="1"/>
            <a:r>
              <a:rPr lang="en-US" sz="2000" dirty="0"/>
              <a:t>Determine if you are equipped to deploy resolution</a:t>
            </a:r>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quarter" idx="14"/>
          </p:nvPr>
        </p:nvSpPr>
        <p:spPr>
          <a:xfrm>
            <a:off x="6096000" y="2019359"/>
            <a:ext cx="4894006" cy="4137189"/>
          </a:xfrm>
          <a:noFill/>
        </p:spPr>
        <p:txBody>
          <a:bodyPr>
            <a:normAutofit/>
          </a:bodyPr>
          <a:lstStyle/>
          <a:p>
            <a:pPr lvl="1"/>
            <a:r>
              <a:rPr lang="en-US" sz="2000" dirty="0"/>
              <a:t>Establish an escalation path</a:t>
            </a:r>
          </a:p>
          <a:p>
            <a:pPr lvl="1"/>
            <a:r>
              <a:rPr lang="en-US" sz="2000" dirty="0"/>
              <a:t>Determine path for resolution</a:t>
            </a:r>
          </a:p>
          <a:p>
            <a:pPr lvl="1"/>
            <a:r>
              <a:rPr lang="en-US" sz="2000" dirty="0"/>
              <a:t>Engage appropriate teams</a:t>
            </a:r>
          </a:p>
          <a:p>
            <a:pPr lvl="1"/>
            <a:r>
              <a:rPr lang="en-US" sz="2000" dirty="0"/>
              <a:t>Confirm Resolution</a:t>
            </a:r>
          </a:p>
          <a:p>
            <a:pPr lvl="1"/>
            <a:r>
              <a:rPr lang="en-US" sz="2000" dirty="0"/>
              <a:t>Create a log and document the events</a:t>
            </a:r>
          </a:p>
          <a:p>
            <a:pPr lvl="1"/>
            <a:endParaRPr lang="en-US" dirty="0"/>
          </a:p>
          <a:p>
            <a:pPr lvl="1"/>
            <a:endParaRPr lang="en-US" dirty="0"/>
          </a:p>
          <a:p>
            <a:pPr lvl="1"/>
            <a:endParaRPr lang="en-US" dirty="0"/>
          </a:p>
          <a:p>
            <a:pPr lvl="1"/>
            <a:endParaRPr lang="en-US"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466344"/>
            <a:ext cx="6241651" cy="1710354"/>
          </a:xfrm>
          <a:noFill/>
        </p:spPr>
        <p:txBody>
          <a:bodyPr anchor="ctr"/>
          <a:lstStyle/>
          <a:p>
            <a:r>
              <a:rPr lang="en-US" b="1" u="sng" dirty="0"/>
              <a:t>Closing Tasks</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2286000"/>
            <a:ext cx="6241650" cy="3474720"/>
          </a:xfrm>
          <a:noFill/>
        </p:spPr>
        <p:txBody>
          <a:bodyPr vert="horz" lIns="91440" tIns="45720" rIns="91440" bIns="45720" rtlCol="0" anchor="t">
            <a:normAutofit/>
          </a:bodyPr>
          <a:lstStyle/>
          <a:p>
            <a:r>
              <a:rPr lang="en-US" sz="2400" dirty="0"/>
              <a:t>Communicate with cross functional teams to ensure that the issue is resolved.</a:t>
            </a:r>
          </a:p>
          <a:p>
            <a:r>
              <a:rPr lang="en-US" sz="2400" dirty="0"/>
              <a:t>Monitor reports and provide feedback.</a:t>
            </a:r>
          </a:p>
          <a:p>
            <a:r>
              <a:rPr lang="en-US" sz="2400" dirty="0"/>
              <a:t>Provide summary of events for the next rotation </a:t>
            </a:r>
          </a:p>
          <a:p>
            <a:r>
              <a:rPr lang="en-US" sz="2400" dirty="0"/>
              <a:t>Document and log the resolution to be stored in the incident file. </a:t>
            </a:r>
          </a:p>
        </p:txBody>
      </p:sp>
    </p:spTree>
    <p:extLst>
      <p:ext uri="{BB962C8B-B14F-4D97-AF65-F5344CB8AC3E}">
        <p14:creationId xmlns:p14="http://schemas.microsoft.com/office/powerpoint/2010/main" val="3666674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9" name="TextBox 8">
            <a:extLst>
              <a:ext uri="{FF2B5EF4-FFF2-40B4-BE49-F238E27FC236}">
                <a16:creationId xmlns:a16="http://schemas.microsoft.com/office/drawing/2014/main" id="{C12B372B-3B13-14F1-77CA-A28ED15E6D9C}"/>
              </a:ext>
            </a:extLst>
          </p:cNvPr>
          <p:cNvSpPr txBox="1"/>
          <p:nvPr/>
        </p:nvSpPr>
        <p:spPr>
          <a:xfrm>
            <a:off x="1227668" y="550333"/>
            <a:ext cx="9575800" cy="923330"/>
          </a:xfrm>
          <a:prstGeom prst="rect">
            <a:avLst/>
          </a:prstGeom>
          <a:noFill/>
        </p:spPr>
        <p:txBody>
          <a:bodyPr wrap="square" rtlCol="0">
            <a:spAutoFit/>
          </a:bodyPr>
          <a:lstStyle/>
          <a:p>
            <a:r>
              <a:rPr lang="en-US" sz="5400" dirty="0">
                <a:solidFill>
                  <a:schemeClr val="bg1"/>
                </a:solidFill>
              </a:rPr>
              <a:t>				</a:t>
            </a:r>
            <a:r>
              <a:rPr lang="en-US" sz="5400" u="sng" dirty="0">
                <a:solidFill>
                  <a:schemeClr val="bg1"/>
                </a:solidFill>
              </a:rPr>
              <a:t>Sources</a:t>
            </a:r>
          </a:p>
        </p:txBody>
      </p:sp>
      <p:sp>
        <p:nvSpPr>
          <p:cNvPr id="10" name="TextBox 9">
            <a:extLst>
              <a:ext uri="{FF2B5EF4-FFF2-40B4-BE49-F238E27FC236}">
                <a16:creationId xmlns:a16="http://schemas.microsoft.com/office/drawing/2014/main" id="{F227E3BC-4EAB-0FD1-7FD7-A9D8E1D09150}"/>
              </a:ext>
            </a:extLst>
          </p:cNvPr>
          <p:cNvSpPr txBox="1"/>
          <p:nvPr/>
        </p:nvSpPr>
        <p:spPr>
          <a:xfrm>
            <a:off x="1227668" y="1776022"/>
            <a:ext cx="10097037" cy="5632311"/>
          </a:xfrm>
          <a:prstGeom prst="rect">
            <a:avLst/>
          </a:prstGeom>
          <a:noFill/>
        </p:spPr>
        <p:txBody>
          <a:bodyPr wrap="square" rtlCol="0">
            <a:spAutoFit/>
          </a:bodyPr>
          <a:lstStyle/>
          <a:p>
            <a:pPr marL="457200" indent="-457200" algn="l"/>
            <a:r>
              <a:rPr lang="en-US" b="0" i="0" dirty="0">
                <a:solidFill>
                  <a:schemeClr val="bg1"/>
                </a:solidFill>
                <a:effectLst/>
                <a:latin typeface="Calibri" panose="020F0502020204030204" pitchFamily="34" charset="0"/>
              </a:rPr>
              <a:t>Squadcast. “Mastering On-Call Rotations: A Comprehensive Guide and Best Practices.” </a:t>
            </a:r>
            <a:r>
              <a:rPr lang="en-US" b="0" i="1" dirty="0">
                <a:solidFill>
                  <a:schemeClr val="bg1"/>
                </a:solidFill>
                <a:effectLst/>
                <a:latin typeface="Calibri" panose="020F0502020204030204" pitchFamily="34" charset="0"/>
              </a:rPr>
              <a:t>Medium</a:t>
            </a:r>
            <a:r>
              <a:rPr lang="en-US" b="0" i="0" dirty="0">
                <a:solidFill>
                  <a:schemeClr val="bg1"/>
                </a:solidFill>
                <a:effectLst/>
                <a:latin typeface="Calibri" panose="020F0502020204030204" pitchFamily="34" charset="0"/>
              </a:rPr>
              <a:t>, Medium, 29 May 2024, </a:t>
            </a:r>
            <a:r>
              <a:rPr lang="en-US" b="0" i="0" dirty="0">
                <a:solidFill>
                  <a:schemeClr val="bg1"/>
                </a:solidFill>
                <a:effectLst/>
                <a:latin typeface="Calibri" panose="020F0502020204030204" pitchFamily="34" charset="0"/>
                <a:hlinkClick r:id="rId3"/>
              </a:rPr>
              <a:t>medium.com/@squadcast/mastering-on-call-rotations-a-comprehensive-guide-and-best-practices-5537659b712f. </a:t>
            </a:r>
            <a:r>
              <a:rPr lang="en-US" b="0" i="0" dirty="0">
                <a:solidFill>
                  <a:schemeClr val="bg1"/>
                </a:solidFill>
                <a:effectLst/>
                <a:latin typeface="Calibri" panose="020F0502020204030204" pitchFamily="34" charset="0"/>
              </a:rPr>
              <a:t>Accessed 21 Sept. 2024.</a:t>
            </a:r>
          </a:p>
          <a:p>
            <a:pPr marL="457200" indent="-457200" algn="l"/>
            <a:endParaRPr lang="en-US" b="0" i="0" dirty="0">
              <a:solidFill>
                <a:schemeClr val="bg1"/>
              </a:solidFill>
              <a:effectLst/>
              <a:latin typeface="Calibri" panose="020F0502020204030204" pitchFamily="34" charset="0"/>
            </a:endParaRPr>
          </a:p>
          <a:p>
            <a:pPr marL="457200" indent="-457200" algn="l"/>
            <a:r>
              <a:rPr lang="en-US" b="0" i="0" dirty="0">
                <a:solidFill>
                  <a:schemeClr val="bg1"/>
                </a:solidFill>
                <a:effectLst/>
                <a:latin typeface="Calibri" panose="020F0502020204030204" pitchFamily="34" charset="0"/>
              </a:rPr>
              <a:t>‌“On-Call Rotations.” </a:t>
            </a:r>
            <a:r>
              <a:rPr lang="en-US" b="0" i="1" dirty="0">
                <a:solidFill>
                  <a:schemeClr val="bg1"/>
                </a:solidFill>
                <a:effectLst/>
                <a:latin typeface="Calibri" panose="020F0502020204030204" pitchFamily="34" charset="0"/>
              </a:rPr>
              <a:t>OnPage</a:t>
            </a:r>
            <a:r>
              <a:rPr lang="en-US" b="0" i="0" dirty="0">
                <a:solidFill>
                  <a:schemeClr val="bg1"/>
                </a:solidFill>
                <a:effectLst/>
                <a:latin typeface="Calibri" panose="020F0502020204030204" pitchFamily="34" charset="0"/>
              </a:rPr>
              <a:t>, www.onpage.com/guide-to-facilitating-equitable-on-call-rotations/.</a:t>
            </a:r>
          </a:p>
          <a:p>
            <a:pPr algn="l"/>
            <a:r>
              <a:rPr lang="en-US" b="0" i="0" dirty="0">
                <a:solidFill>
                  <a:srgbClr val="000000"/>
                </a:solidFill>
                <a:effectLst/>
                <a:latin typeface="Calibri" panose="020F0502020204030204" pitchFamily="34" charset="0"/>
              </a:rPr>
              <a:t>‌</a:t>
            </a:r>
          </a:p>
          <a:p>
            <a:pPr algn="l"/>
            <a:r>
              <a:rPr lang="en-US" b="0" i="0" dirty="0">
                <a:solidFill>
                  <a:schemeClr val="bg1"/>
                </a:solidFill>
                <a:effectLst/>
                <a:latin typeface="Calibri" panose="020F0502020204030204" pitchFamily="34" charset="0"/>
                <a:hlinkClick r:id="rId4"/>
              </a:rPr>
              <a:t>https://itrevolution.com/articles/the-three-ways-principles-underpinning-devops/</a:t>
            </a:r>
            <a:endParaRPr lang="en-US" b="0" i="0" dirty="0">
              <a:solidFill>
                <a:schemeClr val="bg1"/>
              </a:solidFill>
              <a:effectLst/>
              <a:latin typeface="Calibri" panose="020F0502020204030204" pitchFamily="34" charset="0"/>
            </a:endParaRPr>
          </a:p>
          <a:p>
            <a:pPr algn="l"/>
            <a:endParaRPr lang="en-US" b="0" i="0" dirty="0">
              <a:solidFill>
                <a:srgbClr val="000000"/>
              </a:solidFill>
              <a:effectLst/>
              <a:latin typeface="Calibri" panose="020F0502020204030204" pitchFamily="34" charset="0"/>
            </a:endParaRPr>
          </a:p>
          <a:p>
            <a:pPr algn="l"/>
            <a:r>
              <a:rPr lang="en-US" b="0" i="0" dirty="0">
                <a:solidFill>
                  <a:schemeClr val="bg1"/>
                </a:solidFill>
                <a:effectLst/>
                <a:latin typeface="Calibri" panose="020F0502020204030204" pitchFamily="34" charset="0"/>
                <a:hlinkClick r:id="rId5"/>
              </a:rPr>
              <a:t>https://amazic.com/how-the-role-of-on-call-devops-is-changing/</a:t>
            </a:r>
            <a:endParaRPr lang="en-US" b="0" i="0" dirty="0">
              <a:solidFill>
                <a:schemeClr val="bg1"/>
              </a:solidFill>
              <a:effectLst/>
              <a:latin typeface="Calibri" panose="020F0502020204030204" pitchFamily="34" charset="0"/>
            </a:endParaRPr>
          </a:p>
          <a:p>
            <a:pPr algn="l"/>
            <a:endParaRPr lang="en-US" dirty="0">
              <a:solidFill>
                <a:schemeClr val="bg1"/>
              </a:solidFill>
              <a:latin typeface="Calibri" panose="020F0502020204030204" pitchFamily="34" charset="0"/>
            </a:endParaRPr>
          </a:p>
          <a:p>
            <a:pPr algn="l"/>
            <a:r>
              <a:rPr lang="en-US" b="0" i="0" dirty="0">
                <a:solidFill>
                  <a:schemeClr val="bg1"/>
                </a:solidFill>
                <a:effectLst/>
                <a:latin typeface="Calibri" panose="020F0502020204030204" pitchFamily="34" charset="0"/>
                <a:hlinkClick r:id="rId6"/>
              </a:rPr>
              <a:t>https://fellow.app/blog/engineering/on-call-engineering-best-practices-pros-cons/</a:t>
            </a:r>
            <a:endParaRPr lang="en-US" b="0" i="0" dirty="0">
              <a:solidFill>
                <a:schemeClr val="bg1"/>
              </a:solidFill>
              <a:effectLst/>
              <a:latin typeface="Calibri" panose="020F0502020204030204" pitchFamily="34" charset="0"/>
            </a:endParaRPr>
          </a:p>
          <a:p>
            <a:pPr algn="l"/>
            <a:endParaRPr lang="en-US" dirty="0">
              <a:solidFill>
                <a:schemeClr val="bg1"/>
              </a:solidFill>
              <a:latin typeface="Calibri" panose="020F0502020204030204" pitchFamily="34" charset="0"/>
            </a:endParaRPr>
          </a:p>
          <a:p>
            <a:pPr marL="457200" indent="-457200" algn="l"/>
            <a:r>
              <a:rPr lang="en-US" b="0" i="0" dirty="0">
                <a:solidFill>
                  <a:schemeClr val="bg1"/>
                </a:solidFill>
                <a:effectLst/>
                <a:latin typeface="Calibri" panose="020F0502020204030204" pitchFamily="34" charset="0"/>
              </a:rPr>
              <a:t>“On-Call Schedule Management with Auto-Rotation.” </a:t>
            </a:r>
            <a:r>
              <a:rPr lang="en-US" b="0" i="1" dirty="0">
                <a:solidFill>
                  <a:schemeClr val="bg1"/>
                </a:solidFill>
                <a:effectLst/>
                <a:latin typeface="Calibri" panose="020F0502020204030204" pitchFamily="34" charset="0"/>
              </a:rPr>
              <a:t>Derdack</a:t>
            </a:r>
            <a:r>
              <a:rPr lang="en-US" b="0" i="0" dirty="0">
                <a:solidFill>
                  <a:schemeClr val="bg1"/>
                </a:solidFill>
                <a:effectLst/>
                <a:latin typeface="Calibri" panose="020F0502020204030204" pitchFamily="34" charset="0"/>
              </a:rPr>
              <a:t>, 5 Jan. 2017, www.derdack.com/on-call-schedule-auto-rotation/. Accessed 21 Sept. 2024.</a:t>
            </a:r>
          </a:p>
          <a:p>
            <a:pPr algn="l"/>
            <a:r>
              <a:rPr lang="en-US" b="0" i="0" dirty="0">
                <a:solidFill>
                  <a:srgbClr val="000000"/>
                </a:solidFill>
                <a:effectLst/>
                <a:latin typeface="Calibri" panose="020F0502020204030204" pitchFamily="34" charset="0"/>
              </a:rPr>
              <a:t>‌</a:t>
            </a:r>
          </a:p>
          <a:p>
            <a:pPr marL="457200" indent="-457200" algn="l"/>
            <a:r>
              <a:rPr lang="en-US" b="0" i="0" dirty="0">
                <a:solidFill>
                  <a:schemeClr val="bg1"/>
                </a:solidFill>
                <a:effectLst/>
                <a:latin typeface="Calibri" panose="020F0502020204030204" pitchFamily="34" charset="0"/>
              </a:rPr>
              <a:t>“Who Is Typically the On-Call Person in a DevOps Team?” </a:t>
            </a:r>
            <a:r>
              <a:rPr lang="en-US" b="0" i="1" dirty="0">
                <a:solidFill>
                  <a:schemeClr val="bg1"/>
                </a:solidFill>
                <a:effectLst/>
                <a:latin typeface="Calibri" panose="020F0502020204030204" pitchFamily="34" charset="0"/>
              </a:rPr>
              <a:t>Quora</a:t>
            </a:r>
            <a:r>
              <a:rPr lang="en-US" b="0" i="0" dirty="0">
                <a:solidFill>
                  <a:schemeClr val="bg1"/>
                </a:solidFill>
                <a:effectLst/>
                <a:latin typeface="Calibri" panose="020F0502020204030204" pitchFamily="34" charset="0"/>
              </a:rPr>
              <a:t>, 2019, www.quora.com/Who-is-typically-the-on-call-person-in-a-DevOps-team. Accessed 21 Sept. 2024.</a:t>
            </a:r>
          </a:p>
          <a:p>
            <a:pPr algn="l"/>
            <a:r>
              <a:rPr lang="en-US" b="0" i="0" dirty="0">
                <a:solidFill>
                  <a:srgbClr val="000000"/>
                </a:solidFill>
                <a:effectLst/>
                <a:latin typeface="Calibri" panose="020F0502020204030204" pitchFamily="34" charset="0"/>
              </a:rPr>
              <a:t>‌</a:t>
            </a:r>
          </a:p>
          <a:p>
            <a:pPr algn="l"/>
            <a:endParaRPr lang="en-US" b="0" i="0" dirty="0">
              <a:solidFill>
                <a:srgbClr val="000000"/>
              </a:solidFill>
              <a:effectLst/>
              <a:latin typeface="Calibri" panose="020F0502020204030204" pitchFamily="34" charset="0"/>
            </a:endParaRPr>
          </a:p>
          <a:p>
            <a:pPr algn="l"/>
            <a:endParaRPr lang="en-US" b="0" i="0" dirty="0">
              <a:solidFill>
                <a:schemeClr val="bg1"/>
              </a:solidFill>
              <a:effectLst/>
              <a:latin typeface="Calibri" panose="020F0502020204030204" pitchFamily="34" charset="0"/>
            </a:endParaRPr>
          </a:p>
        </p:txBody>
      </p:sp>
    </p:spTree>
    <p:extLst>
      <p:ext uri="{BB962C8B-B14F-4D97-AF65-F5344CB8AC3E}">
        <p14:creationId xmlns:p14="http://schemas.microsoft.com/office/powerpoint/2010/main" val="2184472291"/>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c921337c-1160-432a-b079-805f59112843}" enabled="0" method="" siteId="{c921337c-1160-432a-b079-805f59112843}" removed="1"/>
</clbl:labelList>
</file>

<file path=docProps/app.xml><?xml version="1.0" encoding="utf-8"?>
<Properties xmlns="http://schemas.openxmlformats.org/officeDocument/2006/extended-properties" xmlns:vt="http://schemas.openxmlformats.org/officeDocument/2006/docPropsVTypes">
  <Template>{1A5F6E64-ED5F-4FAA-8E86-162E71716F3C}tf55661986_win32</Template>
  <TotalTime>288</TotalTime>
  <Words>559</Words>
  <Application>Microsoft Macintosh PowerPoint</Application>
  <PresentationFormat>Widescreen</PresentationFormat>
  <Paragraphs>57</Paragraphs>
  <Slides>9</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Aptos</vt:lpstr>
      <vt:lpstr>Arial</vt:lpstr>
      <vt:lpstr>Calibri</vt:lpstr>
      <vt:lpstr>Calibri Light</vt:lpstr>
      <vt:lpstr>Wingdings</vt:lpstr>
      <vt:lpstr>Custom</vt:lpstr>
      <vt:lpstr>Module 7.2 Pager Rotation Best Practices</vt:lpstr>
      <vt:lpstr>Topics</vt:lpstr>
      <vt:lpstr>Assemble the team</vt:lpstr>
      <vt:lpstr>Establishing the Rotation</vt:lpstr>
      <vt:lpstr>PowerPoint Presentation</vt:lpstr>
      <vt:lpstr>Defining Responsibilities</vt:lpstr>
      <vt:lpstr>Event handling Duties</vt:lpstr>
      <vt:lpstr>Closing Tasks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Green, Jon B</dc:creator>
  <cp:lastModifiedBy>Jon Green</cp:lastModifiedBy>
  <cp:revision>5</cp:revision>
  <dcterms:created xsi:type="dcterms:W3CDTF">2024-08-26T15:17:56Z</dcterms:created>
  <dcterms:modified xsi:type="dcterms:W3CDTF">2024-09-21T19:25:44Z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